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4852" r:id="rId4"/>
  </p:sldMasterIdLst>
  <p:notesMasterIdLst>
    <p:notesMasterId r:id="rId44"/>
  </p:notesMasterIdLst>
  <p:handoutMasterIdLst>
    <p:handoutMasterId r:id="rId45"/>
  </p:handoutMasterIdLst>
  <p:sldIdLst>
    <p:sldId id="293" r:id="rId5"/>
    <p:sldId id="294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09" r:id="rId28"/>
    <p:sldId id="307" r:id="rId29"/>
    <p:sldId id="308" r:id="rId30"/>
    <p:sldId id="285" r:id="rId31"/>
    <p:sldId id="286" r:id="rId32"/>
    <p:sldId id="287" r:id="rId33"/>
    <p:sldId id="288" r:id="rId34"/>
    <p:sldId id="289" r:id="rId35"/>
    <p:sldId id="296" r:id="rId36"/>
    <p:sldId id="297" r:id="rId37"/>
    <p:sldId id="299" r:id="rId38"/>
    <p:sldId id="305" r:id="rId39"/>
    <p:sldId id="302" r:id="rId40"/>
    <p:sldId id="303" r:id="rId41"/>
    <p:sldId id="304" r:id="rId42"/>
    <p:sldId id="298" r:id="rId4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899" autoAdjust="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8AE8FE5-9DC2-4DB5-9020-03925208C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C9E2AB1-DC73-4EAE-9A68-FF4FE5BA3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E29B4BC-6FF8-447B-AB02-95ECAD3EE092}" type="datetime1">
              <a:rPr lang="ru-RU" smtClean="0"/>
              <a:t>29.11.2023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xmlns="" id="{2D12E952-CA93-4853-92C0-F1F5E444E8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1D7B6CD3-3C7A-4CEC-B6B2-B69E4180C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DED1B84-63D4-4527-B727-673DAF534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81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981B-731A-438F-BA12-6B725BC81B71}" type="datetime1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F257D5-55BF-4140-94FD-59F0D38B24D1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123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B9E5-A3BF-4526-A839-62ED48B319E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0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B9E5-A3BF-4526-A839-62ED48B319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1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B9E5-A3BF-4526-A839-62ED48B319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6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D6F2BFF2-07E5-4443-8BDB-521490E3F0B1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336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50F5773-D92E-4858-B396-1941EABECD80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106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382B0A-88C4-4388-BCBA-943ED98B94B9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80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B25A28-FC9D-437B-BD3E-651DCBE3B6F0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8853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A8306DF-CDF0-475C-B93D-AAAF5C1320CA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392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DB0CA9-B3A1-49C1-AED1-3666682A336C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42175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C95E8A-0708-4312-B0AC-C99C53378102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2997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6E529D-91A9-47E5-938C-AA3CCE7824B3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3394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C28F29-3D81-4177-B012-1FABB577BF28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49355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C189C2-88FD-414B-9871-698868C6BB0A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08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80BAB8-0831-46BA-A498-9ABA9F6BFCBB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58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8FDB0CA9-B3A1-49C1-AED1-3666682A336C}" type="datetime1">
              <a:rPr lang="ru-RU" noProof="0" smtClean="0"/>
              <a:t>29.11.2023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68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www.med-prof.ru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       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6" y="395417"/>
            <a:ext cx="2202335" cy="593123"/>
          </a:xfrm>
          <a:prstGeom prst="rect">
            <a:avLst/>
          </a:prstGeom>
        </p:spPr>
      </p:pic>
      <p:pic>
        <p:nvPicPr>
          <p:cNvPr id="1026" name="Picture 2" descr="Бесплатное векторное изображение Зеленый фон многоуголь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0429"/>
            <a:ext cx="9498227" cy="50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97426" y="3468129"/>
            <a:ext cx="58406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>
                <a:solidFill>
                  <a:srgbClr val="002060"/>
                </a:solidFill>
                <a:latin typeface="PT Serif"/>
              </a:rPr>
              <a:t>«СВЕДЕНИЯ </a:t>
            </a:r>
            <a:r>
              <a:rPr lang="ru-RU" dirty="0">
                <a:solidFill>
                  <a:srgbClr val="002060"/>
                </a:solidFill>
                <a:latin typeface="PT Serif"/>
              </a:rPr>
              <a:t>О ПРОВЕДЕНИИ ПРОФИЛАКТИЧЕСКОГО МЕДИЦИНСКОГО ОСМОТРА И ДИСПАНСЕРИЗАЦИИ ОПРЕДЕЛЕННЫХ ГРУПП ВЗРОСЛОГО </a:t>
            </a:r>
            <a:r>
              <a:rPr lang="ru-RU" dirty="0" smtClean="0">
                <a:solidFill>
                  <a:srgbClr val="002060"/>
                </a:solidFill>
                <a:latin typeface="PT Serif"/>
              </a:rPr>
              <a:t>НАСЕЛЕНИЯ»</a:t>
            </a:r>
          </a:p>
          <a:p>
            <a:pPr algn="ctr" fontAlgn="base"/>
            <a:endParaRPr lang="en-US" dirty="0" smtClean="0">
              <a:solidFill>
                <a:srgbClr val="002060"/>
              </a:solidFill>
              <a:latin typeface="PT Serif"/>
            </a:endParaRPr>
          </a:p>
          <a:p>
            <a:pPr algn="ctr" fontAlgn="base"/>
            <a:endParaRPr lang="ru-RU" dirty="0" smtClean="0">
              <a:solidFill>
                <a:srgbClr val="000000"/>
              </a:solidFill>
              <a:latin typeface="PT Serif"/>
            </a:endParaRPr>
          </a:p>
          <a:p>
            <a:pPr algn="ctr" fontAlgn="base"/>
            <a:r>
              <a:rPr lang="ru-RU" b="0" i="0" dirty="0" smtClean="0">
                <a:solidFill>
                  <a:srgbClr val="000000"/>
                </a:solidFill>
                <a:effectLst/>
                <a:latin typeface="PT Serif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PT Serif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374292" y="2339546"/>
            <a:ext cx="3838833" cy="2290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                                         </a:t>
            </a:r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тчетная форма 131/о</a:t>
            </a:r>
          </a:p>
          <a:p>
            <a:pPr marL="0" indent="0">
              <a:buFont typeface="Corbel" pitchFamily="34" charset="0"/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73" y="1269329"/>
            <a:ext cx="4353856" cy="3962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05" y="5230119"/>
            <a:ext cx="3402110" cy="12598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44271" y="517193"/>
            <a:ext cx="8746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Шкала </a:t>
            </a:r>
            <a:r>
              <a:rPr lang="ru-RU" dirty="0">
                <a:solidFill>
                  <a:srgbClr val="002060"/>
                </a:solidFill>
              </a:rPr>
              <a:t>суммарного сердечно-сосудистого риска SCORE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32390" y="215744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Шкала SCORE абсолютного риска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● для пациентов в возрасте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40–64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лет без доказанных ССЗ, обусловленных атеросклерозом (ИБС, ЦВБ, поражения периферических артерий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● для пациентов без СД 1-го типа с поражением органов-мишеней, СД 2-го типа, с хроническими болезнями почек.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Шкала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SCORE абсолютного риска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применяется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● у пациентов с доказанными ССЗ атеросклеротического генеза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● у граждан старше 65 лет (в возрасте старше 65 лет имеется высокий сердечно-сосудистый риск вследствие фактора возраста);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 граждан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18 до 39 лет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(риск оценивается по шкале относительного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риска)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60" y="524171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162" y="1263581"/>
            <a:ext cx="7177663" cy="46956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9" y="606549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11" y="1183598"/>
            <a:ext cx="6244517" cy="4624253"/>
          </a:xfrm>
          <a:prstGeom prst="rect">
            <a:avLst/>
          </a:prstGeom>
        </p:spPr>
      </p:pic>
      <p:sp>
        <p:nvSpPr>
          <p:cNvPr id="5" name="Стрелка вправо с вырезом 4"/>
          <p:cNvSpPr/>
          <p:nvPr/>
        </p:nvSpPr>
        <p:spPr>
          <a:xfrm>
            <a:off x="6651936" y="1427028"/>
            <a:ext cx="513806" cy="136289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09856" y="1356890"/>
            <a:ext cx="258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атология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мазке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8547227" y="1434796"/>
            <a:ext cx="500744" cy="148045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9020431" y="1342768"/>
            <a:ext cx="1836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кушер-гинеколог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6491181" y="1950955"/>
            <a:ext cx="531223" cy="165464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85779" y="1885562"/>
            <a:ext cx="2226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зменения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маммографии</a:t>
            </a: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9161180" y="1951426"/>
            <a:ext cx="487681" cy="153705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9627561" y="1876463"/>
            <a:ext cx="2133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кушер-гинеколог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6591918" y="2187969"/>
            <a:ext cx="548640" cy="174173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9276978" y="2117125"/>
            <a:ext cx="2211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ирург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колопроктолог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96307" y="2118299"/>
            <a:ext cx="1698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атология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анализе</a:t>
            </a: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8742466" y="2188442"/>
            <a:ext cx="566056" cy="139337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6520132" y="2449228"/>
            <a:ext cx="522514" cy="156754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71996" y="2394425"/>
            <a:ext cx="11895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ПСА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&gt; 4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/мл</a:t>
            </a:r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8153694" y="2454524"/>
            <a:ext cx="544285" cy="152400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687154" y="2373675"/>
            <a:ext cx="1802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ирург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или уролог</a:t>
            </a:r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6378205" y="4886451"/>
            <a:ext cx="618308" cy="161108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53676" y="4816784"/>
            <a:ext cx="94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атология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 вправо с вырезом 31"/>
          <p:cNvSpPr/>
          <p:nvPr/>
        </p:nvSpPr>
        <p:spPr>
          <a:xfrm>
            <a:off x="7830302" y="4877271"/>
            <a:ext cx="648788" cy="17417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501449" y="4744995"/>
            <a:ext cx="1552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ерматовенеролог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нколог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53665" y="6161903"/>
            <a:ext cx="4005236" cy="28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Целевой показатель-60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 прошедших 1-й этап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>
            <a:off x="5355064" y="5669045"/>
            <a:ext cx="782126" cy="632901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Минус 1"/>
          <p:cNvSpPr/>
          <p:nvPr/>
        </p:nvSpPr>
        <p:spPr>
          <a:xfrm>
            <a:off x="2291765" y="2062286"/>
            <a:ext cx="870857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 flipV="1">
            <a:off x="2239516" y="2244398"/>
            <a:ext cx="1053736" cy="63136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7" y="425316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437" y="526976"/>
            <a:ext cx="7219404" cy="5380847"/>
          </a:xfrm>
          <a:prstGeom prst="rect">
            <a:avLst/>
          </a:prstGeom>
          <a:ln>
            <a:noFill/>
          </a:ln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35848" y="1169773"/>
            <a:ext cx="2349903" cy="2062986"/>
          </a:xfrm>
          <a:prstGeom prst="round2DiagRect">
            <a:avLst>
              <a:gd name="adj1" fmla="val 21275"/>
              <a:gd name="adj2" fmla="val 295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мужчин в возрасте от 45 до 72 лет включительно и женщин в возрасте от 54 до 72 лет включительно при наличии 3 факторов: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повышенный уровень артериального давления;   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гиперхолестеринемия; 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избыточная масса тела или ожирение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369276" y="3649361"/>
            <a:ext cx="804954" cy="16475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322203" y="4817486"/>
            <a:ext cx="818604" cy="20900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957113" y="3341970"/>
            <a:ext cx="2394857" cy="110598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оложительный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анализ кала на скрытую кровь;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тягощенная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наследственность по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колоректальному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раку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3369276" y="4017239"/>
            <a:ext cx="780241" cy="209006"/>
          </a:xfrm>
          <a:prstGeom prst="rightArrow">
            <a:avLst>
              <a:gd name="adj1" fmla="val 42116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3851544" y="2932670"/>
            <a:ext cx="2590446" cy="65904"/>
          </a:xfrm>
          <a:prstGeom prst="mathMinus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4176584" y="3048000"/>
            <a:ext cx="428367" cy="74142"/>
          </a:xfrm>
          <a:prstGeom prst="mathMinus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 flipV="1">
            <a:off x="4037482" y="4094205"/>
            <a:ext cx="987600" cy="61782"/>
          </a:xfrm>
          <a:prstGeom prst="mathMinus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6384812" y="4655986"/>
            <a:ext cx="2142307" cy="1023257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патология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мазке;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и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зменения на ММГ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Соединительная линия уступом 32"/>
          <p:cNvCxnSpPr/>
          <p:nvPr/>
        </p:nvCxnSpPr>
        <p:spPr>
          <a:xfrm>
            <a:off x="3386130" y="2106338"/>
            <a:ext cx="795528" cy="914400"/>
          </a:xfrm>
          <a:prstGeom prst="bent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Минус 33"/>
          <p:cNvSpPr/>
          <p:nvPr/>
        </p:nvSpPr>
        <p:spPr>
          <a:xfrm flipV="1">
            <a:off x="4019828" y="3756454"/>
            <a:ext cx="1384193" cy="74137"/>
          </a:xfrm>
          <a:prstGeom prst="mathMinus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4097970" y="4927638"/>
            <a:ext cx="766355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>
            <a:off x="5647391" y="5133821"/>
            <a:ext cx="731520" cy="156755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88541" y="4625544"/>
            <a:ext cx="2388973" cy="1594023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1079157" y="4744996"/>
            <a:ext cx="221597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для граждан с подозрением на хроническое бронхолегочное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заболевание;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курящих граждан, выявленных по результатам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анкетирования</a:t>
            </a:r>
          </a:p>
        </p:txBody>
      </p:sp>
      <p:sp>
        <p:nvSpPr>
          <p:cNvPr id="5" name="Минус 4"/>
          <p:cNvSpPr/>
          <p:nvPr/>
        </p:nvSpPr>
        <p:spPr>
          <a:xfrm>
            <a:off x="4094205" y="5267687"/>
            <a:ext cx="691978" cy="45719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7" y="425316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88" y="924757"/>
            <a:ext cx="7539926" cy="5499464"/>
          </a:xfrm>
          <a:prstGeom prst="rect">
            <a:avLst/>
          </a:prstGeom>
        </p:spPr>
      </p:pic>
      <p:sp>
        <p:nvSpPr>
          <p:cNvPr id="5" name="Минус 4"/>
          <p:cNvSpPr/>
          <p:nvPr/>
        </p:nvSpPr>
        <p:spPr>
          <a:xfrm>
            <a:off x="626076" y="1123349"/>
            <a:ext cx="2108886" cy="45719"/>
          </a:xfrm>
          <a:prstGeom prst="mathMinus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1128349" y="1273275"/>
            <a:ext cx="2232689" cy="45719"/>
          </a:xfrm>
          <a:prstGeom prst="mathMinus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675502" y="1416908"/>
            <a:ext cx="1968844" cy="53252"/>
          </a:xfrm>
          <a:prstGeom prst="mathMinus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7430529" y="1112107"/>
            <a:ext cx="1112109" cy="212771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616778" y="716693"/>
            <a:ext cx="275524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физических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 направленных на 2-й этап - не менее 65% лиц 2-3 групп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здоровья)</a:t>
            </a:r>
            <a:endParaRPr lang="ru-RU" sz="14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7430527" y="1997087"/>
            <a:ext cx="1088574" cy="223376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7386985" y="2740609"/>
            <a:ext cx="1132116" cy="209007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7454303" y="3399875"/>
            <a:ext cx="1071153" cy="182879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7414524" y="4439018"/>
            <a:ext cx="1088572" cy="217714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654437" y="1915888"/>
            <a:ext cx="2804160" cy="285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выявленных </a:t>
            </a:r>
          </a:p>
          <a:p>
            <a:pPr>
              <a:spcAft>
                <a:spcPts val="800"/>
              </a:spcAft>
            </a:pP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изменений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может</a:t>
            </a:r>
          </a:p>
          <a:p>
            <a:pPr>
              <a:spcAft>
                <a:spcPts val="800"/>
              </a:spcAft>
            </a:pP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быть больше, чем</a:t>
            </a:r>
          </a:p>
          <a:p>
            <a:pPr>
              <a:spcAft>
                <a:spcPts val="800"/>
              </a:spcAft>
            </a:pP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количество физических лиц</a:t>
            </a:r>
            <a:endParaRPr lang="ru-RU" sz="1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24350" y="957709"/>
            <a:ext cx="480385" cy="4876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19" y="285273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438" y="1605120"/>
            <a:ext cx="9833494" cy="3158470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4293327" y="1915885"/>
            <a:ext cx="327875" cy="52556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773783" y="2899955"/>
            <a:ext cx="278674" cy="560396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93326" y="3971108"/>
            <a:ext cx="304800" cy="525562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40" y="458267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33" y="1425144"/>
            <a:ext cx="7532258" cy="1051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03" y="524170"/>
            <a:ext cx="2030133" cy="546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76" y="3105666"/>
            <a:ext cx="7748881" cy="22882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Стрелка вправо 10"/>
          <p:cNvSpPr/>
          <p:nvPr/>
        </p:nvSpPr>
        <p:spPr>
          <a:xfrm>
            <a:off x="8089557" y="4810898"/>
            <a:ext cx="741405" cy="13040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176054" y="5004487"/>
            <a:ext cx="741405" cy="13040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270789" y="5214552"/>
            <a:ext cx="741405" cy="13040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822724" y="4736757"/>
            <a:ext cx="2685535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результатам анкетирования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36682" y="5140408"/>
            <a:ext cx="196907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ИМТ 25-29,9 кг/м2</a:t>
            </a:r>
          </a:p>
        </p:txBody>
      </p:sp>
      <p:sp>
        <p:nvSpPr>
          <p:cNvPr id="19" name="Минус 18"/>
          <p:cNvSpPr/>
          <p:nvPr/>
        </p:nvSpPr>
        <p:spPr>
          <a:xfrm flipV="1">
            <a:off x="3204519" y="3991644"/>
            <a:ext cx="906162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инус 21"/>
          <p:cNvSpPr/>
          <p:nvPr/>
        </p:nvSpPr>
        <p:spPr>
          <a:xfrm flipV="1">
            <a:off x="3385753" y="4123449"/>
            <a:ext cx="486032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 flipV="1">
            <a:off x="3888259" y="4107795"/>
            <a:ext cx="996779" cy="45719"/>
          </a:xfrm>
          <a:prstGeom prst="mathMinus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 flipV="1">
            <a:off x="4135393" y="3975167"/>
            <a:ext cx="502509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925698" y="4922109"/>
            <a:ext cx="2685535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результатам анкетирования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78" y="908043"/>
            <a:ext cx="7466358" cy="490727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350018" y="871329"/>
            <a:ext cx="1506583" cy="809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ИМТ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кг/м2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4003" y="1179893"/>
            <a:ext cx="1332411" cy="7794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данным анкетирования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34" y="4323219"/>
            <a:ext cx="1375954" cy="857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ССриск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-по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шкале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SCORE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66054" y="4802190"/>
            <a:ext cx="1367246" cy="923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анкетирования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634" y="2426279"/>
            <a:ext cx="1332411" cy="7794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данным анкетирования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738185" y="1169773"/>
            <a:ext cx="543696" cy="25537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654627" y="2490652"/>
            <a:ext cx="570412" cy="29609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667691" y="2947850"/>
            <a:ext cx="570412" cy="29609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698171" y="4852086"/>
            <a:ext cx="583710" cy="25984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685107" y="4423954"/>
            <a:ext cx="570413" cy="25908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9634034" y="916753"/>
            <a:ext cx="731521" cy="243841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9646509" y="5159829"/>
            <a:ext cx="825550" cy="226423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2211271" y="1085925"/>
            <a:ext cx="522514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Минус 1"/>
          <p:cNvSpPr/>
          <p:nvPr/>
        </p:nvSpPr>
        <p:spPr>
          <a:xfrm flipV="1">
            <a:off x="2207742" y="2598626"/>
            <a:ext cx="597654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 flipV="1">
            <a:off x="2191265" y="3295135"/>
            <a:ext cx="864974" cy="86494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 flipV="1">
            <a:off x="2191266" y="2479176"/>
            <a:ext cx="774768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>
            <a:off x="2734962" y="4514336"/>
            <a:ext cx="1070919" cy="49427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2158313" y="4959178"/>
            <a:ext cx="1046206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2051221" y="1235677"/>
            <a:ext cx="1746422" cy="78670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2183027" y="5288692"/>
            <a:ext cx="955589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8" y="318224"/>
            <a:ext cx="2030133" cy="546747"/>
          </a:xfrm>
          <a:prstGeom prst="rect">
            <a:avLst/>
          </a:prstGeom>
        </p:spPr>
      </p:pic>
      <p:sp>
        <p:nvSpPr>
          <p:cNvPr id="27" name="Стрелка вправо 26"/>
          <p:cNvSpPr/>
          <p:nvPr/>
        </p:nvSpPr>
        <p:spPr>
          <a:xfrm>
            <a:off x="1735711" y="1425146"/>
            <a:ext cx="554409" cy="25537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1723354" y="1728060"/>
            <a:ext cx="554409" cy="24078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12" y="1175087"/>
            <a:ext cx="9727709" cy="41647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</p:pic>
      <p:sp>
        <p:nvSpPr>
          <p:cNvPr id="2" name="Минус 1"/>
          <p:cNvSpPr/>
          <p:nvPr/>
        </p:nvSpPr>
        <p:spPr>
          <a:xfrm>
            <a:off x="3822358" y="2594919"/>
            <a:ext cx="475912" cy="57665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6870357" y="2382619"/>
            <a:ext cx="1273569" cy="47544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089190" y="5527590"/>
            <a:ext cx="2545492" cy="733168"/>
          </a:xfrm>
          <a:prstGeom prst="round2DiagRect">
            <a:avLst>
              <a:gd name="adj1" fmla="val 16667"/>
              <a:gd name="adj2" fmla="val 995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ЗНО, выявленных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0-2 стадии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4151869" y="5016844"/>
            <a:ext cx="280087" cy="492375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2" y="491218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608" y="1888377"/>
            <a:ext cx="10375078" cy="26407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7012" y="4850673"/>
            <a:ext cx="8159931" cy="83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Отражать реальное число пациентов, у которых цифры артериального давления не превышают 140/90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мм.рт.ст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фоне приема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гипотензивных лекарственных препаратов.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7285544" y="4217773"/>
            <a:ext cx="268554" cy="621591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1" y="590073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71" y="463605"/>
            <a:ext cx="9943721" cy="5750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33" y="606550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6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48" y="401771"/>
            <a:ext cx="9128737" cy="4877230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6779741" y="5025080"/>
            <a:ext cx="922637" cy="436606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849" y="5404022"/>
            <a:ext cx="7447005" cy="8649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07151" y="5512878"/>
            <a:ext cx="694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диспансерное наблюдение 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80%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и впервые выявленных ХНИЗ (ЗНО, сахарный диабет, БСК, болезни органов дыхания </a:t>
            </a:r>
            <a:b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4" y="392365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525" y="874891"/>
            <a:ext cx="8454426" cy="552460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7742" y="378941"/>
            <a:ext cx="8946292" cy="22242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установления групп здоровья по результатам диспансеризации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4" y="392366"/>
            <a:ext cx="1812325" cy="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86" y="1235676"/>
            <a:ext cx="8573144" cy="4834751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4578828" y="2016857"/>
            <a:ext cx="182880" cy="59218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274571" y="2746259"/>
            <a:ext cx="165463" cy="65619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198635" y="4340399"/>
            <a:ext cx="217713" cy="69668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6" y="441793"/>
            <a:ext cx="1812325" cy="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562" y="1663138"/>
            <a:ext cx="9450119" cy="2534004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5434149" y="2278821"/>
            <a:ext cx="269965" cy="499436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6945910" y="2270583"/>
            <a:ext cx="278674" cy="499435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8707867" y="2261876"/>
            <a:ext cx="243840" cy="49943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6" y="441793"/>
            <a:ext cx="1812325" cy="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15" y="1762137"/>
            <a:ext cx="3245709" cy="45192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847" y="1785664"/>
            <a:ext cx="3179807" cy="4507202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298357" y="477793"/>
            <a:ext cx="8246075" cy="107915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Информированное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добровольное согласие на медицинское вмешательство (приказ МЗ РФ № 1051 н)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6" y="441793"/>
            <a:ext cx="1812325" cy="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14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83" y="1458097"/>
            <a:ext cx="3450633" cy="4808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53" y="1446711"/>
            <a:ext cx="3452343" cy="484699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6238" y="642551"/>
            <a:ext cx="6153666" cy="46955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Анкета для граждан в возрасте до 65 лет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7" y="469557"/>
            <a:ext cx="1709234" cy="4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52" y="1325080"/>
            <a:ext cx="3525795" cy="4873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76" y="1318782"/>
            <a:ext cx="3468357" cy="49111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19634" y="568410"/>
            <a:ext cx="6985686" cy="5519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Анкета для граждан в возрасте старше 65 лет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7" y="469557"/>
            <a:ext cx="1709234" cy="4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2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0" y="522514"/>
            <a:ext cx="10753048" cy="5756366"/>
          </a:xfrm>
          <a:prstGeom prst="rect">
            <a:avLst/>
          </a:prstGeom>
        </p:spPr>
      </p:pic>
      <p:sp>
        <p:nvSpPr>
          <p:cNvPr id="2" name="Минус 1"/>
          <p:cNvSpPr/>
          <p:nvPr/>
        </p:nvSpPr>
        <p:spPr>
          <a:xfrm>
            <a:off x="3450945" y="2811927"/>
            <a:ext cx="1428207" cy="52252"/>
          </a:xfrm>
          <a:prstGeom prst="mathMinus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312230" y="2516779"/>
            <a:ext cx="174169" cy="41235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068389" y="2891247"/>
            <a:ext cx="174171" cy="3862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9039498" y="4969565"/>
            <a:ext cx="1694763" cy="891305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173186" y="5277393"/>
            <a:ext cx="2476119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Заполнять все графы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56" y="441793"/>
            <a:ext cx="1812325" cy="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78" y="1075160"/>
            <a:ext cx="9181080" cy="5261568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" name="Овал 1"/>
          <p:cNvSpPr/>
          <p:nvPr/>
        </p:nvSpPr>
        <p:spPr>
          <a:xfrm>
            <a:off x="6525071" y="1869989"/>
            <a:ext cx="722812" cy="16475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460258" y="2067697"/>
            <a:ext cx="700187" cy="1360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0725664" y="2158314"/>
            <a:ext cx="1145059" cy="610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Учитывать данные </a:t>
            </a:r>
            <a:r>
              <a:rPr lang="ru-RU" sz="105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анкетирования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10099589" y="2350266"/>
            <a:ext cx="531350" cy="305308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8455994" y="2014840"/>
            <a:ext cx="687977" cy="52251"/>
          </a:xfrm>
          <a:prstGeom prst="mathMinus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72" y="557122"/>
            <a:ext cx="1812325" cy="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943" y="1011531"/>
            <a:ext cx="8176591" cy="5381858"/>
          </a:xfrm>
          <a:prstGeom prst="rect">
            <a:avLst/>
          </a:prstGeom>
        </p:spPr>
      </p:pic>
      <p:cxnSp>
        <p:nvCxnSpPr>
          <p:cNvPr id="9" name="Соединительная линия уступом 8"/>
          <p:cNvCxnSpPr/>
          <p:nvPr/>
        </p:nvCxnSpPr>
        <p:spPr>
          <a:xfrm>
            <a:off x="6969213" y="4366053"/>
            <a:ext cx="2372498" cy="906163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7850660" y="2174789"/>
            <a:ext cx="1412787" cy="926755"/>
          </a:xfrm>
          <a:prstGeom prst="bentConnector3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9193426" y="2281882"/>
            <a:ext cx="2561968" cy="10956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498225" y="2430162"/>
            <a:ext cx="208417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исследований 12-месячной давности (если имеются) должны быть вложены в карту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185188" y="3418703"/>
            <a:ext cx="2652585" cy="3155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349946" y="3501081"/>
            <a:ext cx="23230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отказе пациента заполняется бланк приказа N 1051н МЗ РФ от 12 ноября 2021 г «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дачи  информированного добровольного согласия на медицинское вмешательство и отказа от медицинского вмешательства, формы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информированного добровольного согласия на медицинское вмешательство и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отказа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медицинского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вмешательства». </a:t>
            </a:r>
            <a:endParaRPr lang="ru-RU" sz="1200" dirty="0"/>
          </a:p>
        </p:txBody>
      </p:sp>
      <p:sp>
        <p:nvSpPr>
          <p:cNvPr id="30" name="Минус 29"/>
          <p:cNvSpPr/>
          <p:nvPr/>
        </p:nvSpPr>
        <p:spPr>
          <a:xfrm>
            <a:off x="6796216" y="1544183"/>
            <a:ext cx="370703" cy="78671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инус 30"/>
          <p:cNvSpPr/>
          <p:nvPr/>
        </p:nvSpPr>
        <p:spPr>
          <a:xfrm>
            <a:off x="7372865" y="1894704"/>
            <a:ext cx="486033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31" y="417080"/>
            <a:ext cx="1812325" cy="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605" y="1301577"/>
            <a:ext cx="9107341" cy="83202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скрининга при ПМО и диспансеризации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481" y="2207741"/>
            <a:ext cx="10052045" cy="4160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Хронические неинфекционные заболевания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(ХНИЗ),являющиеся основной причиной инвалидности и преждевременной смертности населения РФ, факторы риска их развития, а также риск потребления наркотических и психотропных веществ без назначения врача.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ХНИЗ, являющиеся объектом скрининга: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олезни системы кровообращения;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локачественные новообразования;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ахарный диабет;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ронические болезни органов дыхания.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3" y="606550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84" y="1460607"/>
            <a:ext cx="8395065" cy="4669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5" y="590075"/>
            <a:ext cx="1812325" cy="488088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>
            <a:off x="9662985" y="3850546"/>
            <a:ext cx="596752" cy="136113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9784852" y="4058041"/>
            <a:ext cx="642551" cy="145448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9696389" y="4639112"/>
            <a:ext cx="642551" cy="12583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9798795" y="4799107"/>
            <a:ext cx="640662" cy="147563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9645149" y="4992960"/>
            <a:ext cx="642551" cy="14011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9742301" y="5187835"/>
            <a:ext cx="642551" cy="140685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9628370" y="5587068"/>
            <a:ext cx="642551" cy="138078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9749632" y="5947794"/>
            <a:ext cx="642551" cy="143484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637845" y="2990335"/>
            <a:ext cx="680943" cy="3570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</a:t>
            </a:r>
            <a:endParaRPr lang="ru-RU" sz="105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5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7508" y="5733536"/>
            <a:ext cx="10150092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Впервые выявленные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ЗНО  -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только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подтвержденные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установленные заболевания вносятся в отчетную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форму</a:t>
            </a: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7" y="491221"/>
            <a:ext cx="1812325" cy="488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222" y="1319936"/>
            <a:ext cx="8419752" cy="4053650"/>
          </a:xfrm>
          <a:prstGeom prst="rect">
            <a:avLst/>
          </a:prstGeom>
        </p:spPr>
      </p:pic>
      <p:sp>
        <p:nvSpPr>
          <p:cNvPr id="3" name="Минус 2"/>
          <p:cNvSpPr/>
          <p:nvPr/>
        </p:nvSpPr>
        <p:spPr>
          <a:xfrm>
            <a:off x="7933038" y="2248929"/>
            <a:ext cx="799070" cy="53958"/>
          </a:xfrm>
          <a:prstGeom prst="mathMinus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7875374" y="2417395"/>
            <a:ext cx="996778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30" y="1423740"/>
            <a:ext cx="7823732" cy="47783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5" y="576649"/>
            <a:ext cx="1862177" cy="5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708" y="3492843"/>
            <a:ext cx="9292280" cy="51074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/>
              <a:t>                                                                                  </a:t>
            </a:r>
            <a:r>
              <a:rPr lang="ru-RU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  <a:r>
              <a:rPr lang="ru-RU" sz="31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делять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большее внимание выявлению и внесению в отчетную форму показателей факторов риска развития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ХНИЗ, т.к.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тмечаются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крайне низкие значения по краю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сравнении с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реальными показателями эпидемиологических исследований ЭССЕ РФ, в которых отражена очень высокая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выявляемость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факторов риска развития ХНИЗ таких, как гиперхолестеринемия, ожирение, низкая физическая активность, нерациональное питание, повышение артериального давления, курение, потребление алкоголя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фиксировать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патологические состояния в полном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объеме в учетной и отчетной формах;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 учитывать данные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анкетирования (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отягощенная наследственность, физическая активность, имеющиеся хронические заболевания и др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определять группу здоровья, т.к. от этого зависит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дальнейшая маршрутизация пациента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увеличить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прошедших 2 этап диспансеризации от количества направленных (много направленных и мало прошедших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документально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подтверждать отказы от предложенных обследований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21" y="484564"/>
            <a:ext cx="1837039" cy="6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74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053" y="3501081"/>
            <a:ext cx="9873459" cy="146345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привести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соответствие число выявленных патологических изменений к количеству направлений на консультацию к урологу (изменения ПСА),гинекологу(изменения в мазке; изменения при маммографии),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колопроктологу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(изменения в анализе кала на скрытую кровь, отягощенная наследственность), направлений на спирографию (число курящих);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анализировать показатели при заполнении отчетной формы, контролировать правильность заполнения учетной формы т.к. искажаются и теряются данные при составлении отчета;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правильное хранение учетных форм 131/у.  Не допустимо хранение в ОМП, в отдельных хранилищах. Форма  должна быть вклеена в амбулаторную карту Ф. 025/у;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отчетной формы на бумажном носителе с подписью ответственного лица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8054" y="1466335"/>
            <a:ext cx="93746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выявлении патологии активнее направлять к врачам-специалистам;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2" y="548886"/>
            <a:ext cx="1812325" cy="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7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762" y="1005016"/>
            <a:ext cx="9585136" cy="963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уровень </a:t>
            </a:r>
            <a:r>
              <a:rPr lang="ru-RU" sz="2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активного выявления онкологических заболеваний в рамках </a:t>
            </a:r>
            <a:r>
              <a:rPr lang="ru-RU" sz="2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профилактических </a:t>
            </a:r>
            <a:r>
              <a:rPr lang="ru-RU" sz="2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мероприятий:</a:t>
            </a:r>
            <a:br>
              <a:rPr lang="ru-RU" sz="2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913" y="2059459"/>
            <a:ext cx="9912002" cy="429191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выполнении скрининга рака шейки матки проводить окрашивание мазка по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Папаниколау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оформление заключения цитологического исследования по системе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BETHESDA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кала на скрытую кровь проводить иммунохимическим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методом;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выполнении скрининга рака молочной железы проводить маммографию обеих молочных желез в двух проекциях с двойным прочтением рентгенограмм с оформлением заключения по системе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RADS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контроль правильности регистрации онкологических заболеваний в рамках профилактически мероприятий (ДОГВН и ПМО), в том числе после консультации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врача-онколога;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диспансерное наблюдение пациентов 2-ой группы здоровья в отделениях (кабинетах) медицинской профилактики, в том числе вести учет пациентов, явившихся/неявившихся/приглашенных на осмотр, а также контроль достижение ими целевых значений факторов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риска.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2" y="548886"/>
            <a:ext cx="1812325" cy="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0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778" y="955589"/>
            <a:ext cx="10906897" cy="6425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оптимальную маршрутизацию пациентов</a:t>
            </a:r>
            <a:br>
              <a:rPr lang="ru-RU" sz="2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медицинской </a:t>
            </a:r>
            <a:r>
              <a:rPr lang="ru-RU" sz="2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организации:     </a:t>
            </a:r>
            <a:r>
              <a:rPr lang="ru-RU" sz="2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967" y="1911178"/>
            <a:ext cx="10305535" cy="423424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предусмотреть маршрутизацию пациентов и скорректировать графики работы подразделений медицинской организации (отделение медицинской профилактики, смотровые, процедурные, рентгенологические кабинеты, лаборатории) для максимального увеличения доли граждан, которым ПМО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и1-ый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ДОГВН проводится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визитов;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актуализировать информацию на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 графике работы подразделений, участвующих в проведении ПМО и ДОГВН, объеме и порядке проведения исследований ПМО и ДОГВН;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входом в учреждение, в холлах и коридорах разместить и поддерживать в актуальном, наглядном состоянии навигацию на прохождение ПМО и ДОГВН;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возможность прохождения ДОГВН и ПМО в вечернее время и в субботу;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более активное вовлечение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ФАПов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врачебных амбулаторий в проведение ПМО и 1-го этапа ДОГВН;</a:t>
            </a:r>
          </a:p>
          <a:p>
            <a:pPr marL="45720" indent="0">
              <a:buNone/>
            </a:pPr>
            <a:r>
              <a:rPr lang="ru-RU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2" y="548886"/>
            <a:ext cx="1812325" cy="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78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0963" y="1598140"/>
            <a:ext cx="97947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сотрудников, участвующих в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обзвонах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граждан для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проактивного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приглашения пациента на ПМО и ДОГВН, правилам коммуникации с пациентами по разработанным скриптам (приложение) и с учетом часто задаваемых вопросов;</a:t>
            </a:r>
          </a:p>
          <a:p>
            <a:pPr marL="4572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для записи пациентов на ПМО и ДОГВН все доступные каналы, в первую очередь дистанционные –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-центры,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инфоматы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ЕПГУ, региональный портал и др.</a:t>
            </a:r>
          </a:p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учебу медицинского персонала, участвующего в проведении ПМО и ДОГВН, по вопросам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выявляемости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факторов риска развития неинфекционных заболеваний, определения групп здоровья, диспансерного наблюдения 2 и 3 групп здоровья, первичной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выявляемости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ХНИЗ, направлению на 2-й этап диспансеризации и углубленное профилактическое консультирование, дополнительное обследование, в том числе при необходимости - не входящее в объем ДОГВН;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2" y="548886"/>
            <a:ext cx="1812325" cy="4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73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8" y="533624"/>
            <a:ext cx="7142205" cy="1376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68" y="1905391"/>
            <a:ext cx="7216346" cy="3393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4313" y="5198075"/>
            <a:ext cx="10668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официальном сайте ГБУЗ «Центр общественного здоровья и медицинской профилактики» МЗ КК </a:t>
            </a:r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www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med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-</a:t>
            </a:r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prof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600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ru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разделе «Специалистам» / «Медицинская профилактика» / «Диспансеризация» для использования в работе размещены актуальные нормативные документы и методические материалы по организации проведения указанных профилактических мероприятий, а также макеты средств наглядной агитации. </a:t>
            </a: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AutoShape 2" descr="blob:https://web.whatsapp.com/3a618d3f-8c98-4af4-b357-7a3a3a6d659b"/>
          <p:cNvSpPr>
            <a:spLocks noChangeAspect="1" noChangeArrowheads="1"/>
          </p:cNvSpPr>
          <p:nvPr/>
        </p:nvSpPr>
        <p:spPr bwMode="auto">
          <a:xfrm>
            <a:off x="2519834" y="9511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3a618d3f-8c98-4af4-b357-7a3a3a6d659b"/>
          <p:cNvSpPr>
            <a:spLocks noChangeAspect="1" noChangeArrowheads="1"/>
          </p:cNvSpPr>
          <p:nvPr/>
        </p:nvSpPr>
        <p:spPr bwMode="auto">
          <a:xfrm>
            <a:off x="3211813" y="-564766"/>
            <a:ext cx="1524944" cy="11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blob:https://web.whatsapp.com/3a618d3f-8c98-4af4-b357-7a3a3a6d659b"/>
          <p:cNvSpPr>
            <a:spLocks noChangeAspect="1" noChangeArrowheads="1"/>
          </p:cNvSpPr>
          <p:nvPr/>
        </p:nvSpPr>
        <p:spPr bwMode="auto">
          <a:xfrm>
            <a:off x="9802083" y="2630742"/>
            <a:ext cx="1030674" cy="103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blob:https://web.whatsapp.com/3a618d3f-8c98-4af4-b357-7a3a3a6d659b"/>
          <p:cNvSpPr>
            <a:spLocks noChangeAspect="1" noChangeArrowheads="1"/>
          </p:cNvSpPr>
          <p:nvPr/>
        </p:nvSpPr>
        <p:spPr bwMode="auto">
          <a:xfrm>
            <a:off x="9521996" y="24586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357" y="2026508"/>
            <a:ext cx="3066536" cy="30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00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7" y="444844"/>
            <a:ext cx="1812325" cy="4880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45427" y="5807676"/>
            <a:ext cx="5618206" cy="181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5400" i="1" dirty="0">
                <a:solidFill>
                  <a:schemeClr val="bg1"/>
                </a:solidFill>
              </a:rPr>
              <a:t>Благодарим</a:t>
            </a:r>
          </a:p>
          <a:p>
            <a:pPr marL="45720" indent="0">
              <a:buNone/>
            </a:pPr>
            <a:r>
              <a:rPr lang="ru-RU" sz="5400" i="1" dirty="0">
                <a:solidFill>
                  <a:schemeClr val="bg1"/>
                </a:solidFill>
              </a:rPr>
              <a:t>за внимание!</a:t>
            </a:r>
          </a:p>
        </p:txBody>
      </p:sp>
      <p:pic>
        <p:nvPicPr>
          <p:cNvPr id="2064" name="Picture 16" descr="Бесплатное векторное изображение Зеленый фон многоуголь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79" y="1184999"/>
            <a:ext cx="9432324" cy="502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9492" y="2677297"/>
            <a:ext cx="3921211" cy="16805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00B0F0"/>
                </a:solidFill>
              </a:rPr>
              <a:t>БЛАГОДАРИМ </a:t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>ЗА ВНИМАНИЕ! </a:t>
            </a:r>
            <a:endParaRPr lang="ru-RU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3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934" y="95160"/>
            <a:ext cx="10348865" cy="4044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3.Медицинские мероприятия, проводимые в рамках настоящего порядка, направлены на: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профилактику и раннее выявление (скрининг) хронических неинфекционных заболеваний (состояний), являющихся основной причиной инвалидности и преждевременной смертности населения Российской Федерации (далее - хронические неинфекционные заболевания), факторов риска их развития, включающих повышенный уровень артериального давления,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гиперхолестеринемию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повышенный уровень глюкозы в крови натощак, курение табака, риск пагубного потребления алкоголя, нерациональное питание, низкую физическую активность, избыточную массу тела или ожирение (далее - факторы риска), а также риска потребления наркотических средств и психотропных веществ без назначения врача;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определение группы здоровья, необходимых профилактических, лечебных, реабилитационных и оздоровительных мероприятий для граждан с выявленными хроническими неинфекционными заболеваниями и (или) факторами риска их развития, а также для здоровых граждан;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проведение профилактического консультирования граждан с выявленными хроническими неинфекционными заболеваниями и факторами риска их развития;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определение группы диспансерного наблюдения граждан с выявленными хроническими неинфекционными заболеваниями и иными заболеваниями (состояниями), включая граждан с высоким и очень высоким сердечно-сосудистым риском.</a:t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1729946" y="2611394"/>
            <a:ext cx="3105666" cy="45719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686212" y="3863663"/>
            <a:ext cx="3466011" cy="78376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 flipV="1">
            <a:off x="251373" y="1958488"/>
            <a:ext cx="8734695" cy="78376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506039" y="4849967"/>
            <a:ext cx="6017623" cy="60960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436723" y="5479693"/>
            <a:ext cx="6017623" cy="60960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59" y="510747"/>
            <a:ext cx="2202335" cy="59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602" y="269723"/>
            <a:ext cx="8012317" cy="63619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33" y="606550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532" y="451746"/>
            <a:ext cx="10816046" cy="1210492"/>
          </a:xfrm>
          <a:ln w="254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 4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к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приказу Министерства здравоохранения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Российской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от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ноября 2020 г. № 1207н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и сроки представления формы отраслевой статистической отчетности № 131/о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проведении профилактического медицинского осмотра и диспансеризации определенных групп взрослого населения»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Форма отраслевой статистической отчетности № 131/о «Сведения о проведении профилактического медицинского осмотра и диспансеризации определенных групп взрослого населения» (далее - отчетная форма № 131/о) заполняется медицинскими организациями, оказывающими первичную медико-санитарную помощь (далее - медицинские организации), по результатам проведения профилактического медицинского осмотра и диспансеризации определенных групп взрослого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Медицинские организации заполняют отчетную форму № 131/о ежемесячно, нарастающим итогом, начиная с января текущего года, и до 5 числа месяца, следующего за отчетным периодом, представляют в орган исполнительной власти субъекта Российской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Федерациисфере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здравоохранения (далее - уполномоченный орган).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Уполномоченный орган ежемесячно  в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10 числа месяца, следующего за отчетным периодом, представляет нарастающим итогом сводную отчетную информацию по форме № 131/о по субъекту Российской Федерации в Министерство здравоохранения Российской Федерации в электронном виде через Интернет-портал http://asmms.mednet.ru. Сводная годовая отчетная форма № 131/о предоставляется на бумажном носителе не позднее 20 числа месяца, следующего за отчетным периодом.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88977" y="4268105"/>
            <a:ext cx="2196789" cy="42374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34007" y="4739871"/>
            <a:ext cx="2475569" cy="46835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89" y="647739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38" y="567942"/>
            <a:ext cx="7741920" cy="4402268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</p:pic>
      <p:sp>
        <p:nvSpPr>
          <p:cNvPr id="3" name="Стрелка вниз 2"/>
          <p:cNvSpPr/>
          <p:nvPr/>
        </p:nvSpPr>
        <p:spPr>
          <a:xfrm>
            <a:off x="3466365" y="1761956"/>
            <a:ext cx="190527" cy="42562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090160" y="1981200"/>
            <a:ext cx="313510" cy="499436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86568" y="1752286"/>
            <a:ext cx="191695" cy="43943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462853" y="3747983"/>
            <a:ext cx="218990" cy="4241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838726" y="3789640"/>
            <a:ext cx="233753" cy="52219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55130" y="5087674"/>
            <a:ext cx="10563497" cy="119543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заполнение титульного листа с датой предоставления отчета с нарастающим итогом с указанием наименования и  адреса медицинской организации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49" y="342939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90" y="471440"/>
            <a:ext cx="10546082" cy="504548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922958" y="2404178"/>
            <a:ext cx="669073" cy="178419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flipH="1">
            <a:off x="3164742" y="1544007"/>
            <a:ext cx="818606" cy="111469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38184" y="4755584"/>
            <a:ext cx="2265749" cy="38827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" name="Минус 1"/>
          <p:cNvSpPr/>
          <p:nvPr/>
        </p:nvSpPr>
        <p:spPr>
          <a:xfrm>
            <a:off x="4036777" y="2105825"/>
            <a:ext cx="313509" cy="104505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4391710" y="2125361"/>
            <a:ext cx="666322" cy="74141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1254034" y="757646"/>
            <a:ext cx="45719" cy="45719"/>
          </a:xfrm>
          <a:prstGeom prst="mathMin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2" y="392366"/>
            <a:ext cx="2030133" cy="5467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22" y="544766"/>
            <a:ext cx="2030133" cy="5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397" y="1210963"/>
            <a:ext cx="8019899" cy="5032896"/>
          </a:xfrm>
          <a:prstGeom prst="rect">
            <a:avLst/>
          </a:prstGeom>
        </p:spPr>
      </p:pic>
      <p:sp>
        <p:nvSpPr>
          <p:cNvPr id="3" name="Минус 2"/>
          <p:cNvSpPr/>
          <p:nvPr/>
        </p:nvSpPr>
        <p:spPr>
          <a:xfrm>
            <a:off x="1995914" y="1616972"/>
            <a:ext cx="6470469" cy="78377"/>
          </a:xfrm>
          <a:prstGeom prst="mathMin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77675" y="2594212"/>
            <a:ext cx="3352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юбое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отклонение 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нормы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7782407" y="2698244"/>
            <a:ext cx="635724" cy="113212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7944810" y="5038262"/>
            <a:ext cx="635724" cy="113212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7683552" y="4030656"/>
            <a:ext cx="635724" cy="113212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7924451" y="4806779"/>
            <a:ext cx="635724" cy="113212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7913742" y="5315522"/>
            <a:ext cx="635724" cy="113212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608340" y="4722674"/>
            <a:ext cx="1870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шкале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46076" y="3945924"/>
            <a:ext cx="345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40/90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.- артериальная гипертензия</a:t>
            </a: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7786054" y="5723296"/>
            <a:ext cx="635724" cy="113212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28936" y="4949213"/>
            <a:ext cx="1440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шкале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50875" y="5214552"/>
            <a:ext cx="9885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атология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9445978" y="5323761"/>
            <a:ext cx="635724" cy="113212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16534" y="5255741"/>
            <a:ext cx="10045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50874" y="5642919"/>
            <a:ext cx="1392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ВД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&gt;2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мм.рт.ст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9911417" y="5748008"/>
            <a:ext cx="635724" cy="113212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593860" y="5642919"/>
            <a:ext cx="1145058" cy="280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офтальмолог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60" y="524171"/>
            <a:ext cx="2030133" cy="546747"/>
          </a:xfrm>
          <a:prstGeom prst="rect">
            <a:avLst/>
          </a:prstGeom>
        </p:spPr>
      </p:pic>
      <p:sp>
        <p:nvSpPr>
          <p:cNvPr id="25" name="Стрелка вправо с вырезом 24"/>
          <p:cNvSpPr/>
          <p:nvPr/>
        </p:nvSpPr>
        <p:spPr>
          <a:xfrm>
            <a:off x="7926097" y="4355815"/>
            <a:ext cx="635724" cy="113212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7633654" y="4607068"/>
            <a:ext cx="635724" cy="113212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7975523" y="3655599"/>
            <a:ext cx="635724" cy="113212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00302" y="3484605"/>
            <a:ext cx="325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ИМТ 25-29,9 кг/м2-избыточная масса тела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ИМТ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30 кг/м2-ожирение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13124" y="4193059"/>
            <a:ext cx="397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ммоль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/л-гиперхолестеринемия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5,6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,1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ммоль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/л 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капиллярная 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венозная кровь)-гипергликемия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D155B8-CF3B-40B2-A199-B2D809AA5FF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6D1C34-E5C8-4E3C-9110-4CAD839A8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E9C3DF-B2B9-4914-B6CE-846E16DA57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0</TotalTime>
  <Words>1098</Words>
  <Application>Microsoft Office PowerPoint</Application>
  <PresentationFormat>Широкоэкранный</PresentationFormat>
  <Paragraphs>133</Paragraphs>
  <Slides>39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Corbel</vt:lpstr>
      <vt:lpstr>PT Serif</vt:lpstr>
      <vt:lpstr>Times New Roman</vt:lpstr>
      <vt:lpstr>Wingdings</vt:lpstr>
      <vt:lpstr>Базис</vt:lpstr>
      <vt:lpstr>         </vt:lpstr>
      <vt:lpstr>Презентация PowerPoint</vt:lpstr>
      <vt:lpstr>       Предмет скрининга при ПМО и диспансеризации</vt:lpstr>
      <vt:lpstr>          3.Медицинские мероприятия, проводимые в рамках настоящего порядка, направлены на: 1) профилактику и раннее выявление (скрининг) хронических неинфекционных заболеваний (состояний), являющихся основной причиной инвалидности и преждевременной смертности населения Российской Федерации (далее - хронические неинфекционные заболевания), факторов риска их развития, включающих повышенный уровень артериального давления, гиперхолестеринемию, повышенный уровень глюкозы в крови натощак, курение табака, риск пагубного потребления алкоголя, нерациональное питание, низкую физическую активность, избыточную массу тела или ожирение (далее - факторы риска), а также риска потребления наркотических средств и психотропных веществ без назначения врача; 2) определение группы здоровья, необходимых профилактических, лечебных, реабилитационных и оздоровительных мероприятий для граждан с выявленными хроническими неинфекционными заболеваниями и (или) факторами риска их развития, а также для здоровых граждан; 3) проведение профилактического консультирования граждан с выявленными хроническими неинфекционными заболеваниями и факторами риска их развития; 4) определение группы диспансерного наблюдения граждан с выявленными хроническими неинфекционными заболеваниями и иными заболеваниями (состояниями), включая граждан с высоким и очень высоким сердечно-сосудистым риском. </vt:lpstr>
      <vt:lpstr>Презентация PowerPoint</vt:lpstr>
      <vt:lpstr>                                                                                                                                               Приложение № 4                                                                                                                  к приказу Министерства здравоохранения                                                    Российской Федерации                                                                                                                  от 10 ноября 2020 г. № 1207н       Порядок заполнения и сроки представления формы отраслевой статистической отчетности № 131/о «Сведения о проведении профилактического медицинского осмотра и диспансеризации определенных групп взрослого населения» 1. Форма отраслевой статистической отчетности № 131/о «Сведения о проведении профилактического медицинского осмотра и диспансеризации определенных групп взрослого населения» (далее - отчетная форма № 131/о) заполняется медицинскими организациями, оказывающими первичную медико-санитарную помощь (далее - медицинские организации), по результатам проведения профилактического медицинского осмотра и диспансеризации определенных групп взрослого населения. 2. Медицинские организации заполняют отчетную форму № 131/о ежемесячно, нарастающим итогом, начиная с января текущего года, и до 5 числа месяца, следующего за отчетным периодом, представляют в орган исполнительной власти субъекта Российской Федерациисфере здравоохранения (далее - уполномоченный орган). 3. Уполномоченный орган ежемесячно  в не позднее 10 числа месяца, следующего за отчетным периодом, представляет нарастающим итогом сводную отчетную информацию по форме № 131/о по субъекту Российской Федерации в Министерство здравоохранения Российской Федерации в электронном виде через Интернет-портал http://asmms.mednet.ru. Сводная годовая отчетная форма № 131/о предоставляется на бумажном носителе не позднее 20 числа месяца, следующего за отчетным периодом.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Алгоритм установления групп здоровья по результатам диспансеризации  </vt:lpstr>
      <vt:lpstr>Презентация PowerPoint</vt:lpstr>
      <vt:lpstr>Презентация PowerPoint</vt:lpstr>
      <vt:lpstr>Информированное добровольное согласие на медицинское вмешательство (приказ МЗ РФ № 1051 н)</vt:lpstr>
      <vt:lpstr>Анкета для граждан в возрасте до 65 лет</vt:lpstr>
      <vt:lpstr>Анкета для граждан в возрасте старше 65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Выводы:  - уделять большее внимание выявлению и внесению в отчетную форму показателей факторов риска развития ХНИЗ, т.к. отмечаются крайне низкие значения по краю в сравнении с реальными показателями эпидемиологических исследований ЭССЕ РФ, в которых отражена очень высокая выявляемость факторов риска развития ХНИЗ таких, как гиперхолестеринемия, ожирение, низкая физическая активность, нерациональное питание, повышение артериального давления, курение, потребление алкоголя;  - фиксировать патологические состояния в полном объеме в учетной и отчетной формах;  - более полно учитывать данные анкетирования (отягощенная наследственность, физическая активность, имеющиеся хронические заболевания и др.);  - корректно определять группу здоровья, т.к. от этого зависит  дальнейшая маршрутизация пациента;  - увеличить охват прошедших 2 этап диспансеризации от количества направленных (много направленных и мало прошедших);  - документально подтверждать отказы от предложенных обследований;   </vt:lpstr>
      <vt:lpstr>- привести в соответствие число выявленных патологических изменений к количеству направлений на консультацию к урологу (изменения ПСА),гинекологу(изменения в мазке; изменения при маммографии), колопроктологу (изменения в анализе кала на скрытую кровь, отягощенная наследственность), направлений на спирографию (число курящих);  - ежемесячно анализировать показатели при заполнении отчетной формы, контролировать правильность заполнения учетной формы т.к. искажаются и теряются данные при составлении отчета;  - обеспечить правильное хранение учетных форм 131/у.  Не допустимо хранение в ОМП, в отдельных хранилищах. Форма  должна быть вклеена в амбулаторную карту Ф. 025/у;  - наличие отчетной формы на бумажном носителе с подписью ответственного лица.  </vt:lpstr>
      <vt:lpstr> Повысить уровень активного выявления онкологических заболеваний в рамках   профилактических мероприятий: </vt:lpstr>
      <vt:lpstr> Организовать оптимальную маршрутизацию пациентов  в медицинской организации:      </vt:lpstr>
      <vt:lpstr>Презентация PowerPoint</vt:lpstr>
      <vt:lpstr>Презентация PowerPoint</vt:lpstr>
      <vt:lpstr> БЛАГОДАРИМ  ЗА ВНИМАНИЕ!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2023-11-16T18:10:00Z</dcterms:created>
  <dcterms:modified xsi:type="dcterms:W3CDTF">2023-11-29T10:47:15Z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